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6" r:id="rId2"/>
    <p:sldId id="451" r:id="rId3"/>
    <p:sldId id="414" r:id="rId4"/>
    <p:sldId id="434" r:id="rId5"/>
    <p:sldId id="433" r:id="rId6"/>
    <p:sldId id="424" r:id="rId7"/>
    <p:sldId id="447" r:id="rId8"/>
    <p:sldId id="454" r:id="rId9"/>
    <p:sldId id="446" r:id="rId10"/>
    <p:sldId id="452" r:id="rId11"/>
    <p:sldId id="430" r:id="rId12"/>
    <p:sldId id="425" r:id="rId13"/>
    <p:sldId id="431" r:id="rId14"/>
    <p:sldId id="426" r:id="rId15"/>
    <p:sldId id="427" r:id="rId16"/>
    <p:sldId id="413" r:id="rId17"/>
    <p:sldId id="404" r:id="rId18"/>
    <p:sldId id="453" r:id="rId19"/>
    <p:sldId id="432" r:id="rId20"/>
    <p:sldId id="37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0066FF"/>
    <a:srgbClr val="0033CC"/>
    <a:srgbClr val="FFFF00"/>
    <a:srgbClr val="FF3300"/>
    <a:srgbClr val="009900"/>
    <a:srgbClr val="FF6600"/>
    <a:srgbClr val="006600"/>
    <a:srgbClr val="663300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>
        <p:scale>
          <a:sx n="60" d="100"/>
          <a:sy n="60" d="100"/>
        </p:scale>
        <p:origin x="-131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58" y="93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226-1F0C-4350-BAD5-D107F1463E74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92CB-41BF-43A7-A1B3-AEC505066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58BCCC-1395-45CD-AFEC-2E46AD897D84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F990F2-87C7-4C88-B79D-CE33F2E3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smarterbalanced.org/smarter-balanced-assessments/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ime.math.arizona.edu/progressions/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FUAV00bTwA&amp;list=PLD7F4C7DE7CB3D2E6&amp;index=13" TargetMode="External"/><Relationship Id="rId4" Type="http://schemas.openxmlformats.org/officeDocument/2006/relationships/hyperlink" Target="http://www.youtube.com/watch?v=5dUQtIXoptY&amp;list=PLD7F4C7DE7CB3D2E6&amp;index=17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5730600" TargetMode="External"/><Relationship Id="rId4" Type="http://schemas.openxmlformats.org/officeDocument/2006/relationships/hyperlink" Target="http://www.youtube.com/watch?v=2rje1NOgHWs&amp;list=PLD7F4C7DE7CB3D2E6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24325" indent="-224325" defTabSz="89730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In our ongoing effort to ensure that our students are college and career ready, we will continue our work with the Common Core State Standards.</a:t>
            </a:r>
          </a:p>
          <a:p>
            <a:pPr marL="224325" indent="-224325" defTabSz="89730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Today we will begin to unpack the Common Core content standards in the domain of fractions.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30-35 minutes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Review slide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After about 30 minutes, elicit salient student, teacher, &amp; diverse learner takeaways whole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CE73DA-BEBF-444E-9B77-A3264A84177A}" type="slidenum">
              <a:rPr lang="en-US"/>
              <a:pPr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>
              <a:spcBef>
                <a:spcPts val="611"/>
              </a:spcBef>
              <a:spcAft>
                <a:spcPts val="611"/>
              </a:spcAft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2 Minutes 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</a:rPr>
              <a:t>Review the slide to </a:t>
            </a:r>
            <a:r>
              <a:rPr lang="en-US" dirty="0" smtClean="0">
                <a:latin typeface="Century Gothic" pitchFamily="34" charset="0"/>
              </a:rPr>
              <a:t>debrief the Read and Connect protocol.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Consider asking different groups to TPS one of the three questions</a:t>
            </a:r>
            <a:r>
              <a:rPr lang="en-US" sz="1000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The next four slides review available online resources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http://ccss.lausd.net/professional-development  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SBAC Practice Test</a:t>
            </a:r>
          </a:p>
          <a:p>
            <a:pPr marL="687388" lvl="1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hlinkClick r:id="rId3"/>
              </a:rPr>
              <a:t>https://sbacpt.tds.airast.org/student/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SBAC sample items by sorted by grade level</a:t>
            </a:r>
          </a:p>
          <a:p>
            <a:pPr marL="687388" lvl="1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hlinkClick r:id="rId3"/>
              </a:rPr>
              <a:t>http://dese.mo.gov/divimprove/assess/sbac.html#sbaccample </a:t>
            </a:r>
          </a:p>
          <a:p>
            <a:pPr marL="687388" lvl="1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Scroll to the bottom of the page to find PDFs of sample items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Review slide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hlinkClick r:id="rId3"/>
              </a:rPr>
              <a:t>http://ime.math.arizona.edu/progressions/</a:t>
            </a:r>
            <a:r>
              <a:rPr lang="en-US" dirty="0" smtClean="0">
                <a:latin typeface="Century Gothic" pitchFamily="34" charset="0"/>
              </a:rPr>
              <a:t>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Review slide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http://www.illustrativemathematics.org/pages/fractions_progression 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1775" indent="-231775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One of the District 2013-14 math goals is to continue to understand and use the Common Core instructional shift “</a:t>
            </a:r>
            <a:r>
              <a:rPr lang="en-US" b="1" dirty="0" smtClean="0">
                <a:solidFill>
                  <a:srgbClr val="0066FF"/>
                </a:solidFill>
                <a:latin typeface="Century Gothic" pitchFamily="34" charset="0"/>
              </a:rPr>
              <a:t>Focus.</a:t>
            </a:r>
            <a:r>
              <a:rPr lang="en-US" dirty="0" smtClean="0">
                <a:latin typeface="Century Gothic" pitchFamily="34" charset="0"/>
              </a:rPr>
              <a:t>”</a:t>
            </a:r>
          </a:p>
          <a:p>
            <a:pPr marL="231775" indent="-231775">
              <a:lnSpc>
                <a:spcPct val="114000"/>
              </a:lnSpc>
              <a:spcBef>
                <a:spcPts val="1200"/>
              </a:spcBef>
              <a:buClr>
                <a:srgbClr val="000000"/>
              </a:buClr>
              <a:buSzPct val="132000"/>
              <a:buFont typeface="Arial" charset="0"/>
              <a:buChar char="•"/>
            </a:pPr>
            <a:r>
              <a:rPr 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Focus means: teach</a:t>
            </a:r>
            <a:r>
              <a:rPr lang="en-US" baseline="0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 the content of the </a:t>
            </a:r>
            <a:r>
              <a:rPr lang="en-US" baseline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grade level </a:t>
            </a:r>
            <a:endParaRPr lang="en-US" smtClean="0">
              <a:solidFill>
                <a:srgbClr val="0D0D0D"/>
              </a:solidFill>
              <a:latin typeface="Century Gothic" pitchFamily="34" charset="0"/>
              <a:ea typeface="ＭＳ Ｐゴシック" pitchFamily="34" charset="-128"/>
              <a:sym typeface="Arial" charset="0"/>
            </a:endParaRPr>
          </a:p>
          <a:p>
            <a:pPr marL="231775" indent="-231775" eaLnBrk="1" hangingPunct="1">
              <a:lnSpc>
                <a:spcPct val="114000"/>
              </a:lnSpc>
              <a:spcBef>
                <a:spcPts val="1200"/>
              </a:spcBef>
              <a:buClr>
                <a:srgbClr val="000000"/>
              </a:buClr>
              <a:buSzPct val="132000"/>
              <a:buFont typeface="Arial" charset="0"/>
              <a:buChar char="•"/>
            </a:pPr>
            <a:r>
              <a:rPr 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It’s a move away from </a:t>
            </a:r>
            <a:r>
              <a:rPr lang="en-US" b="1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</a:rPr>
              <a:t>"</a:t>
            </a:r>
            <a:r>
              <a:rPr lang="en-US" b="1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mile wide, inch deep</a:t>
            </a:r>
            <a:r>
              <a:rPr lang="en-US" b="1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</a:rPr>
              <a:t>"</a:t>
            </a:r>
            <a:r>
              <a:rPr 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 curricula identif</a:t>
            </a:r>
            <a:r>
              <a:rPr 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</a:rPr>
              <a:t>ied</a:t>
            </a:r>
            <a:r>
              <a:rPr 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 in TIMSS.  </a:t>
            </a:r>
          </a:p>
          <a:p>
            <a:pPr marL="231775" indent="-231775" eaLnBrk="1" hangingPunct="1">
              <a:lnSpc>
                <a:spcPct val="114000"/>
              </a:lnSpc>
              <a:spcBef>
                <a:spcPts val="1200"/>
              </a:spcBef>
              <a:buClr>
                <a:srgbClr val="000000"/>
              </a:buClr>
              <a:buSzPct val="132000"/>
              <a:buFont typeface="Arial" charset="0"/>
              <a:buChar char="•"/>
            </a:pPr>
            <a:r>
              <a:rPr lang="ja-JP" alt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“</a:t>
            </a:r>
            <a:r>
              <a:rPr lang="en-US" altLang="ja-JP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Less topic coverage can be associated with</a:t>
            </a:r>
            <a:r>
              <a:rPr lang="en-US" altLang="ja-JP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altLang="ja-JP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higher scores on those topics covered because students have more time to master the</a:t>
            </a:r>
            <a:r>
              <a:rPr lang="en-US" altLang="ja-JP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altLang="ja-JP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content that is taught.</a:t>
            </a:r>
            <a:r>
              <a:rPr lang="ja-JP" altLang="en-US" dirty="0" smtClean="0">
                <a:solidFill>
                  <a:srgbClr val="0D0D0D"/>
                </a:solidFill>
                <a:latin typeface="Century Gothic" pitchFamily="34" charset="0"/>
                <a:ea typeface="ＭＳ Ｐゴシック" pitchFamily="34" charset="-128"/>
                <a:sym typeface="Arial" charset="0"/>
              </a:rPr>
              <a:t>” </a:t>
            </a:r>
            <a:r>
              <a:rPr lang="en-US" dirty="0" smtClean="0">
                <a:latin typeface="Century Gothic" pitchFamily="34" charset="0"/>
              </a:rPr>
              <a:t>– Ginsburg et al., 2005</a:t>
            </a:r>
            <a:endParaRPr lang="en-US" dirty="0" smtClean="0">
              <a:solidFill>
                <a:srgbClr val="0D0D0D"/>
              </a:solidFill>
              <a:latin typeface="Century Gothic" pitchFamily="34" charset="0"/>
              <a:ea typeface="ＭＳ Ｐゴシック" pitchFamily="34" charset="-128"/>
              <a:sym typeface="Arial" charset="0"/>
            </a:endParaRPr>
          </a:p>
          <a:p>
            <a:pPr marL="231775" indent="-231775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Review slide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Another District 2013-14 math goal is to begin to understand and use the Common Core instructional shift “</a:t>
            </a:r>
            <a:r>
              <a:rPr lang="en-US" b="1" dirty="0" smtClean="0">
                <a:solidFill>
                  <a:srgbClr val="0066FF"/>
                </a:solidFill>
                <a:latin typeface="Century Gothic" pitchFamily="34" charset="0"/>
              </a:rPr>
              <a:t>Coherence.</a:t>
            </a:r>
            <a:r>
              <a:rPr lang="en-US" dirty="0" smtClean="0">
                <a:latin typeface="Century Gothic" pitchFamily="34" charset="0"/>
              </a:rPr>
              <a:t>”</a:t>
            </a: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Review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Another District 2013-14 math goal is to begin to understand and use the Common Core instructional shift </a:t>
            </a:r>
            <a:r>
              <a:rPr lang="en-US" b="1" dirty="0" smtClean="0">
                <a:solidFill>
                  <a:srgbClr val="0066FF"/>
                </a:solidFill>
                <a:latin typeface="Century Gothic" pitchFamily="34" charset="0"/>
              </a:rPr>
              <a:t>rigor</a:t>
            </a:r>
            <a:r>
              <a:rPr lang="en-US" dirty="0" smtClean="0">
                <a:latin typeface="Century Gothic" pitchFamily="34" charset="0"/>
              </a:rPr>
              <a:t>.</a:t>
            </a: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Century Gothic" pitchFamily="34" charset="0"/>
            </a:endParaRP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Review slide</a:t>
            </a:r>
            <a:endParaRPr lang="en-US" b="1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b="1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Additional Facilitator Information:</a:t>
            </a: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The Hunt Institute</a:t>
            </a:r>
          </a:p>
          <a:p>
            <a:pPr marL="685800" lvl="1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Mathematics Fluency: A Balanced Approach</a:t>
            </a:r>
          </a:p>
          <a:p>
            <a:pPr marL="685800" lvl="1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  <a:hlinkClick r:id="rId3"/>
              </a:rPr>
              <a:t>http://www.youtube.com/watch?v=ZFUAV00bTwA&amp;list=PLD7F4C7DE7CB3D2E6&amp;index=13</a:t>
            </a:r>
            <a:r>
              <a:rPr lang="en-US" dirty="0" smtClean="0">
                <a:latin typeface="Century Gothic" pitchFamily="34" charset="0"/>
              </a:rPr>
              <a:t> </a:t>
            </a:r>
          </a:p>
          <a:p>
            <a:pPr marL="685800" lvl="1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The Balance Between Skills and Understanding </a:t>
            </a:r>
            <a:r>
              <a:rPr lang="en-US" dirty="0" smtClean="0">
                <a:latin typeface="Century Gothic" pitchFamily="34" charset="0"/>
                <a:hlinkClick r:id="rId4"/>
              </a:rPr>
              <a:t>http://www.youtube.com/watch?v=5dUQtIXoptY&amp;list=PLD7F4C7DE7CB3D2E6&amp;index=17</a:t>
            </a:r>
            <a:r>
              <a:rPr lang="en-US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Review slide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 1 minute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Listed are the 2013-14 District math goals for schools.  Our work in this session will be guided these objectives.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Review slide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Primarily we’ll be focusing on the cycle of plan, deliver, reflect, &amp; revise. Jay </a:t>
            </a:r>
            <a:r>
              <a:rPr lang="en-US" i="1" dirty="0" err="1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McTighe</a:t>
            </a:r>
            <a:r>
              <a:rPr lang="en-US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 and Grant Wiggins (Understanding by Design - </a:t>
            </a:r>
            <a:r>
              <a:rPr lang="en-US" i="1" dirty="0" err="1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UbD</a:t>
            </a:r>
            <a:r>
              <a:rPr lang="en-US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), cite </a:t>
            </a:r>
            <a:r>
              <a:rPr lang="en-US" b="1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identifying desired results </a:t>
            </a:r>
            <a:r>
              <a:rPr lang="en-US" i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as the first of three stages in strategic backwards planning.  Today we’ll be working to understand the standards, our desired results.</a:t>
            </a:r>
            <a:endParaRPr lang="en-US" dirty="0" smtClean="0">
              <a:latin typeface="Century Gothic" pitchFamily="5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Additional Facilitator Information:</a:t>
            </a: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entury Gothic" pitchFamily="34" charset="0"/>
              </a:rPr>
              <a:t>Focus</a:t>
            </a:r>
            <a:r>
              <a:rPr lang="en-US" dirty="0" smtClean="0">
                <a:latin typeface="Century Gothic" pitchFamily="34" charset="0"/>
              </a:rPr>
              <a:t>: Instruction is focused on grade level standards. </a:t>
            </a:r>
          </a:p>
          <a:p>
            <a:pPr marL="685800" lvl="1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Phil </a:t>
            </a:r>
            <a:r>
              <a:rPr lang="en-US" dirty="0" err="1" smtClean="0">
                <a:latin typeface="Century Gothic" pitchFamily="34" charset="0"/>
              </a:rPr>
              <a:t>Daro</a:t>
            </a:r>
            <a:r>
              <a:rPr lang="en-US" dirty="0" smtClean="0">
                <a:latin typeface="Century Gothic" pitchFamily="34" charset="0"/>
              </a:rPr>
              <a:t> on Focus in Math </a:t>
            </a:r>
            <a:r>
              <a:rPr lang="en-US" dirty="0" smtClean="0">
                <a:latin typeface="Century Gothic" pitchFamily="34" charset="0"/>
                <a:hlinkClick r:id="rId3"/>
              </a:rPr>
              <a:t>http://vimeo.com/45730600</a:t>
            </a:r>
            <a:r>
              <a:rPr lang="en-US" dirty="0" smtClean="0">
                <a:latin typeface="Century Gothic" pitchFamily="34" charset="0"/>
              </a:rPr>
              <a:t> </a:t>
            </a:r>
          </a:p>
          <a:p>
            <a:pPr marL="685800" lvl="1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The Importance of Focus </a:t>
            </a:r>
            <a:r>
              <a:rPr lang="en-US" dirty="0" smtClean="0">
                <a:latin typeface="Century Gothic" pitchFamily="34" charset="0"/>
                <a:hlinkClick r:id="rId4"/>
              </a:rPr>
              <a:t>http://www.youtube.com/watch?v=2rje1NOgHWs&amp;list=PLD7F4C7DE7CB3D2E6</a:t>
            </a:r>
            <a:r>
              <a:rPr lang="en-US" dirty="0" smtClean="0">
                <a:latin typeface="Century Gothic" pitchFamily="34" charset="0"/>
              </a:rPr>
              <a:t> </a:t>
            </a: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entury Gothic" pitchFamily="34" charset="0"/>
              </a:rPr>
              <a:t>Coherence: </a:t>
            </a:r>
            <a:r>
              <a:rPr lang="en-US" dirty="0" smtClean="0">
                <a:latin typeface="Century Gothic" pitchFamily="34" charset="0"/>
              </a:rPr>
              <a:t>Instruction should be attentive to learning across grades and linking major topics within grades.</a:t>
            </a:r>
          </a:p>
          <a:p>
            <a:pPr marL="228600" indent="-2286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entury Gothic" pitchFamily="34" charset="0"/>
              </a:rPr>
              <a:t>Rigor</a:t>
            </a:r>
            <a:r>
              <a:rPr lang="en-US" dirty="0" smtClean="0">
                <a:latin typeface="Century Gothic" pitchFamily="34" charset="0"/>
              </a:rPr>
              <a:t>: In major topics, pursue with equal intensity conceptual understanding, procedural skill and fluency, and applications.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 30 seconds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entury Gothic" pitchFamily="5" charset="0"/>
                <a:ea typeface="ヒラギノ角ゴ Pro W3" pitchFamily="5" charset="-128"/>
                <a:cs typeface="ヒラギノ角ゴ Pro W3" pitchFamily="5" charset="-128"/>
              </a:rPr>
              <a:t>Review slide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573" y="4415790"/>
            <a:ext cx="6309360" cy="4183380"/>
          </a:xfrm>
        </p:spPr>
        <p:txBody>
          <a:bodyPr>
            <a:noAutofit/>
          </a:bodyPr>
          <a:lstStyle/>
          <a:p>
            <a:pPr marL="232943" indent="-232943">
              <a:spcBef>
                <a:spcPts val="611"/>
              </a:spcBef>
              <a:spcAft>
                <a:spcPts val="611"/>
              </a:spcAft>
            </a:pPr>
            <a:r>
              <a:rPr lang="en-US" sz="1000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sz="1000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sz="1000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1 minute</a:t>
            </a:r>
            <a:endParaRPr lang="en-US" sz="1000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>
              <a:lnSpc>
                <a:spcPct val="150000"/>
              </a:lnSpc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sz="1000" i="1" dirty="0" smtClean="0">
                <a:latin typeface="Century Gothic" pitchFamily="34" charset="0"/>
              </a:rPr>
              <a:t>Here the math CCSS are broken down using a brace map.  The brace map helps identify whole and part relationships. It shows the components that make up a whole.</a:t>
            </a:r>
          </a:p>
          <a:p>
            <a:pPr marL="232943" indent="-232943">
              <a:lnSpc>
                <a:spcPct val="150000"/>
              </a:lnSpc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sz="1000" i="1" dirty="0" smtClean="0">
                <a:latin typeface="Century Gothic" pitchFamily="34" charset="0"/>
              </a:rPr>
              <a:t>In</a:t>
            </a:r>
            <a:r>
              <a:rPr lang="en-US" sz="1000" i="1" baseline="0" dirty="0" smtClean="0">
                <a:latin typeface="Century Gothic" pitchFamily="34" charset="0"/>
              </a:rPr>
              <a:t> the same way that blue and red make purple, w</a:t>
            </a:r>
            <a:r>
              <a:rPr lang="en-US" sz="1000" i="1" dirty="0" smtClean="0">
                <a:latin typeface="Century Gothic" pitchFamily="34" charset="0"/>
              </a:rPr>
              <a:t>hen</a:t>
            </a:r>
            <a:r>
              <a:rPr lang="en-US" sz="1000" i="1" baseline="0" dirty="0" smtClean="0">
                <a:latin typeface="Century Gothic" pitchFamily="34" charset="0"/>
              </a:rPr>
              <a:t> </a:t>
            </a:r>
            <a:r>
              <a:rPr lang="en-US" sz="1000" b="1" i="1" baseline="0" dirty="0" smtClean="0">
                <a:latin typeface="Century Gothic" pitchFamily="34" charset="0"/>
              </a:rPr>
              <a:t>practice</a:t>
            </a:r>
            <a:r>
              <a:rPr lang="en-US" sz="1000" i="1" baseline="0" dirty="0" smtClean="0">
                <a:latin typeface="Century Gothic" pitchFamily="34" charset="0"/>
              </a:rPr>
              <a:t> and </a:t>
            </a:r>
            <a:r>
              <a:rPr lang="en-US" sz="1000" b="1" i="1" baseline="0" dirty="0" smtClean="0">
                <a:latin typeface="Century Gothic" pitchFamily="34" charset="0"/>
              </a:rPr>
              <a:t>content</a:t>
            </a:r>
            <a:r>
              <a:rPr lang="en-US" sz="1000" i="1" baseline="0" dirty="0" smtClean="0">
                <a:latin typeface="Century Gothic" pitchFamily="34" charset="0"/>
              </a:rPr>
              <a:t> join forces you get the CCSSM.</a:t>
            </a:r>
            <a:endParaRPr lang="en-US" sz="1000" i="1" dirty="0" smtClean="0">
              <a:latin typeface="Century Gothic" pitchFamily="34" charset="0"/>
            </a:endParaRPr>
          </a:p>
          <a:p>
            <a:pPr marL="232943" indent="-232943">
              <a:lnSpc>
                <a:spcPct val="150000"/>
              </a:lnSpc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sz="1000" dirty="0" smtClean="0">
                <a:latin typeface="Century Gothic" pitchFamily="34" charset="0"/>
              </a:rPr>
              <a:t>“The CCSSM include two types of standards: Eight Mathematical </a:t>
            </a:r>
            <a:r>
              <a:rPr lang="en-US" sz="1000" b="1" u="sng" dirty="0" smtClean="0">
                <a:latin typeface="Century Gothic" pitchFamily="34" charset="0"/>
              </a:rPr>
              <a:t>Practice Standards </a:t>
            </a:r>
            <a:r>
              <a:rPr lang="en-US" sz="1000" dirty="0" smtClean="0">
                <a:latin typeface="Century Gothic" pitchFamily="34" charset="0"/>
              </a:rPr>
              <a:t>(the same at each grade level) and Mathematical </a:t>
            </a:r>
            <a:r>
              <a:rPr lang="en-US" sz="1000" b="1" u="sng" dirty="0" smtClean="0">
                <a:latin typeface="Century Gothic" pitchFamily="34" charset="0"/>
              </a:rPr>
              <a:t>Content Standards </a:t>
            </a:r>
            <a:r>
              <a:rPr lang="en-US" sz="1000" dirty="0" smtClean="0">
                <a:latin typeface="Century Gothic" pitchFamily="34" charset="0"/>
              </a:rPr>
              <a:t>(different at each grade level). These standards address both “habits of mind” that students should develop to foster mathematical understanding and expertise, and also skills and knowledge – what students need to know and be able to do. The standards also call for mathematical practices and mathematical content to be connected as students engage in mathematical tasks.”  – CA Framework, April 2013 Draft 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sz="1000" i="1" dirty="0" smtClean="0">
                <a:latin typeface="Century Gothic" pitchFamily="34" charset="0"/>
                <a:ea typeface="Century Gothic" pitchFamily="5" charset="0"/>
                <a:cs typeface="Century Gothic" pitchFamily="5" charset="0"/>
              </a:rPr>
              <a:t>Today we will be exploring the Common Core Standards for Mathematical </a:t>
            </a:r>
            <a:r>
              <a:rPr lang="en-US" sz="1000" b="1" i="1" dirty="0" smtClean="0">
                <a:latin typeface="Century Gothic" pitchFamily="34" charset="0"/>
                <a:ea typeface="Century Gothic" pitchFamily="5" charset="0"/>
                <a:cs typeface="Century Gothic" pitchFamily="5" charset="0"/>
              </a:rPr>
              <a:t>Content</a:t>
            </a:r>
            <a:r>
              <a:rPr lang="en-US" sz="1000" i="1" dirty="0" smtClean="0">
                <a:latin typeface="Century Gothic" pitchFamily="34" charset="0"/>
                <a:ea typeface="Century Gothic" pitchFamily="5" charset="0"/>
                <a:cs typeface="Century Gothic" pitchFamily="5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spcBef>
                <a:spcPts val="611"/>
              </a:spcBef>
              <a:spcAft>
                <a:spcPts val="611"/>
              </a:spcAft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1 minute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Outlined on the opening page of grade level standards, critical areas describe two to four </a:t>
            </a:r>
            <a:r>
              <a:rPr lang="en-US" b="1" i="1" dirty="0" smtClean="0">
                <a:latin typeface="Century Gothic" pitchFamily="34" charset="0"/>
              </a:rPr>
              <a:t>big ideas </a:t>
            </a:r>
            <a:r>
              <a:rPr lang="en-US" i="1" dirty="0" smtClean="0">
                <a:latin typeface="Century Gothic" pitchFamily="34" charset="0"/>
              </a:rPr>
              <a:t>that encompass several grade level content standards.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The critical areas help teachers make instructional decisions by providing a focus for the work to be done at each grade level. 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They are not in addition to the standards; rather, critical areas help by grouping and summarizing the most critical skills at each grade level, those around which teachers should plan much of their instructional time throughout the year. 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Critical areas are meant to help teachers plan meaningful learning opportunities for their students that connect throughout the school year and form a firm foundation on which to build concepts and procedures in later years.</a:t>
            </a:r>
          </a:p>
          <a:p>
            <a:pPr marL="232943" indent="-232943">
              <a:spcBef>
                <a:spcPts val="611"/>
              </a:spcBef>
              <a:spcAft>
                <a:spcPts val="611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Today you will explore one of your grade level critical areas,</a:t>
            </a:r>
            <a:r>
              <a:rPr lang="en-US" i="1" baseline="0" dirty="0" smtClean="0">
                <a:latin typeface="Century Gothic" pitchFamily="34" charset="0"/>
              </a:rPr>
              <a:t> </a:t>
            </a:r>
            <a:r>
              <a:rPr lang="en-US" i="1" dirty="0" smtClean="0">
                <a:latin typeface="Century Gothic" pitchFamily="34" charset="0"/>
              </a:rPr>
              <a:t>fractions.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1 minute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Fractions in grades 1 and 2 </a:t>
            </a:r>
            <a:r>
              <a:rPr lang="en-US" i="1" smtClean="0">
                <a:latin typeface="Century Gothic" pitchFamily="34" charset="0"/>
              </a:rPr>
              <a:t>are</a:t>
            </a:r>
            <a:r>
              <a:rPr lang="en-US" i="1" baseline="0" smtClean="0">
                <a:latin typeface="Century Gothic" pitchFamily="34" charset="0"/>
              </a:rPr>
              <a:t> hidden </a:t>
            </a:r>
            <a:r>
              <a:rPr lang="en-US" i="1" baseline="0" dirty="0" smtClean="0">
                <a:latin typeface="Century Gothic" pitchFamily="34" charset="0"/>
              </a:rPr>
              <a:t>in the Geometry domain.  </a:t>
            </a:r>
            <a:r>
              <a:rPr lang="en-US" i="1" dirty="0" smtClean="0">
                <a:latin typeface="Century Gothic" pitchFamily="34" charset="0"/>
              </a:rPr>
              <a:t>These lay the foundation for the grades 3-5 Common</a:t>
            </a:r>
            <a:r>
              <a:rPr lang="en-US" i="1" baseline="0" dirty="0" smtClean="0">
                <a:latin typeface="Century Gothic" pitchFamily="34" charset="0"/>
              </a:rPr>
              <a:t> Core domain of Number and Operations – Fractions.   First graders are expected to partition circles and squares into two and four equal parts and describe them as halves, fourths, and quarters.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baseline="0" dirty="0" smtClean="0">
                <a:latin typeface="Century Gothic" pitchFamily="34" charset="0"/>
              </a:rPr>
              <a:t>In addition to halves and fourths, in grade 2, students divide shapes into thirds.  </a:t>
            </a:r>
            <a:r>
              <a:rPr lang="en-US" i="1" dirty="0" smtClean="0">
                <a:latin typeface="Century Gothic" pitchFamily="34" charset="0"/>
              </a:rPr>
              <a:t>Second graders are taught to</a:t>
            </a:r>
            <a:r>
              <a:rPr lang="en-US" i="1" baseline="0" dirty="0" smtClean="0">
                <a:latin typeface="Century Gothic" pitchFamily="34" charset="0"/>
              </a:rPr>
              <a:t> describe a whole as two halves, three thirds, or four fourths. </a:t>
            </a:r>
            <a:endParaRPr lang="en-US" i="1" dirty="0" smtClean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1 minute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0188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Fractions are formally introduced in grade 3.  Fractions are a critical area for grades 3-5.</a:t>
            </a:r>
          </a:p>
          <a:p>
            <a:pPr marL="687388" lvl="1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What content is taught in both third and fourth grade?  What about fourth and fifth?</a:t>
            </a:r>
          </a:p>
          <a:p>
            <a:pPr marL="687388" lvl="1" indent="-230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Where is the number line introduced and taught?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Please find the</a:t>
            </a:r>
            <a:r>
              <a:rPr lang="en-US" b="1" i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Framework handout </a:t>
            </a:r>
            <a:r>
              <a:rPr lang="en-US" i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on your table 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(grade level specific handout)</a:t>
            </a:r>
            <a:r>
              <a:rPr lang="en-US" i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This is an excerpt from the August 2013 draft of the California Common Core Framework.</a:t>
            </a:r>
          </a:p>
          <a:p>
            <a:pPr marL="232943" indent="-232943" defTabSz="931774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When reading the standards, it’s often hard to imagine the many ways they may be taught and assessed.  The framework is a curriculum guide that can help us consider approaches to critical content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2 minutes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We are now going to move into grade-alike teams so that we can collaboratively unpack our CC grade level standards.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You will need to take your name tent, student/teacher/diverse learner tree map, and a pencil.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Grades 2 and 3 will form grade-alike teams of three.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Grades four and five will form grade-alike groups of four.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Once we are</a:t>
            </a:r>
            <a:r>
              <a:rPr lang="en-US" i="1" baseline="0" dirty="0" smtClean="0">
                <a:latin typeface="Century Gothic" pitchFamily="34" charset="0"/>
              </a:rPr>
              <a:t> in teams, we’ll letter off.</a:t>
            </a:r>
            <a:endParaRPr lang="en-US" i="1" dirty="0" smtClean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  <a:defRPr/>
            </a:pP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Instructor Notes</a:t>
            </a:r>
            <a:r>
              <a:rPr lang="en-US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:</a:t>
            </a:r>
            <a:r>
              <a:rPr lang="en-US" b="1" dirty="0" smtClean="0">
                <a:latin typeface="Century Gothic" pitchFamily="34" charset="0"/>
                <a:ea typeface="ヒラギノ角ゴ Pro W3" pitchFamily="5" charset="-128"/>
                <a:cs typeface="ヒラギノ角ゴ Pro W3" pitchFamily="5" charset="-128"/>
              </a:rPr>
              <a:t> 2 minutes</a:t>
            </a:r>
            <a:endParaRPr lang="en-US" dirty="0" smtClean="0">
              <a:latin typeface="Century Gothic" pitchFamily="34" charset="0"/>
              <a:ea typeface="ヒラギノ角ゴ Pro W3" pitchFamily="5" charset="-128"/>
              <a:cs typeface="ヒラギノ角ゴ Pro W3" pitchFamily="5" charset="-128"/>
            </a:endParaRP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Century Gothic" pitchFamily="34" charset="0"/>
              </a:rPr>
              <a:t>Because the standards are complex texts and require close reading, today we will engage in "Read and Connect,”  an activity designed for summarizing and synthesizing from “Groups at Work.”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Review slide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We will record takeaways on your student, teacher, diverse learner tree map.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i="1" dirty="0" smtClean="0">
                <a:latin typeface="Century Gothic" pitchFamily="34" charset="0"/>
              </a:rPr>
              <a:t>Who can restate what we are about to do?</a:t>
            </a:r>
          </a:p>
          <a:p>
            <a:pPr marL="232943" indent="-232943">
              <a:spcBef>
                <a:spcPts val="408"/>
              </a:spcBef>
              <a:spcAft>
                <a:spcPts val="408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Pass out the framework readings to grade level groups once you are sure the directions are understood.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90F2-87C7-4C88-B79D-CE33F2E31F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42E8-19CB-4DD1-84CF-5A1A0B0588D2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9B38-27A9-4656-B2FF-2F5EEF7D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3352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Standards </a:t>
            </a:r>
            <a:r>
              <a:rPr lang="en-US" sz="4800" b="1" dirty="0" smtClean="0">
                <a:solidFill>
                  <a:srgbClr val="FF0000"/>
                </a:solidFill>
              </a:rPr>
              <a:t>for Mathematical </a:t>
            </a:r>
            <a:r>
              <a:rPr lang="en-US" sz="4800" b="1" dirty="0" smtClean="0">
                <a:solidFill>
                  <a:srgbClr val="0033CC"/>
                </a:solidFill>
              </a:rPr>
              <a:t>Content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Critical Areas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College and Career Readiness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Critical Area </a:t>
            </a:r>
            <a:r>
              <a:rPr lang="en-US" b="1" dirty="0" smtClean="0"/>
              <a:t>Read and Connect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Grade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Stopping Points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612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622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643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Grade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Stopping Points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304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328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366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953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Grade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Stopping Points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379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428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447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478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Grade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Stopping Points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353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389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404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Line 413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marL="292100" indent="-292100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Read and Connect</a:t>
            </a:r>
            <a:endParaRPr lang="en-US" sz="3200" b="1" dirty="0" smtClean="0">
              <a:solidFill>
                <a:srgbClr val="0066FF"/>
              </a:solidFill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5612"/>
            <a:ext cx="8229600" cy="4065588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500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Exercise Debrief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5000"/>
              <a:buFont typeface="+mj-lt"/>
              <a:buAutoNum type="arabicPeriod"/>
            </a:pPr>
            <a:r>
              <a:rPr lang="en-US" sz="2800" dirty="0" smtClean="0"/>
              <a:t>What themes emerged?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5000"/>
              <a:buFont typeface="+mj-lt"/>
              <a:buAutoNum type="arabicPeriod"/>
            </a:pPr>
            <a:r>
              <a:rPr lang="en-US" sz="2800" dirty="0" smtClean="0"/>
              <a:t>How might this exercise contribute to group development?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5000"/>
              <a:buFont typeface="+mj-lt"/>
              <a:buAutoNum type="arabicPeriod"/>
            </a:pPr>
            <a:r>
              <a:rPr lang="en-US" sz="2800" dirty="0" smtClean="0"/>
              <a:t>When considering classroom application of this exercise, what might you add to meet the needs of our diverse learners (EL, SEL, SWD, At-Risk, GATE)?</a:t>
            </a:r>
          </a:p>
          <a:p>
            <a:pPr marL="609600" indent="-609600">
              <a:lnSpc>
                <a:spcPct val="90000"/>
              </a:lnSpc>
              <a:buSzPct val="115000"/>
            </a:pP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/>
                </a:solidFill>
              </a:rPr>
              <a:t>ccss.lausd.net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Facilitated </a:t>
            </a:r>
            <a:r>
              <a:rPr lang="en-US" sz="2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Professional Development</a:t>
            </a:r>
            <a:endParaRPr lang="en-US" sz="27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C:\Users\msd2323\2013-14 - NORTH\NETWORK '13 OCT 16\ccss.lausd.net - LAUSD P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600200"/>
            <a:ext cx="5936638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msd2323\2013-14 - NORTH\NETWORK '13 OCT 16\ccss.lausd.net - progressions.PNG"/>
          <p:cNvPicPr>
            <a:picLocks noChangeAspect="1" noChangeArrowheads="1"/>
          </p:cNvPicPr>
          <p:nvPr/>
        </p:nvPicPr>
        <p:blipFill>
          <a:blip r:embed="rId5" cstate="print"/>
          <a:srcRect l="25062"/>
          <a:stretch>
            <a:fillRect/>
          </a:stretch>
        </p:blipFill>
        <p:spPr bwMode="auto">
          <a:xfrm>
            <a:off x="4114800" y="2772330"/>
            <a:ext cx="4862402" cy="390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124200" y="5181600"/>
            <a:ext cx="11430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smarterbalanced.org</a:t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Pilot Tests, Sample Items &amp; More</a:t>
            </a:r>
            <a:endParaRPr lang="en-US" sz="27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ld1\Desktop\FELLOWS - SEP 28 '13\3 NF SB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44914"/>
            <a:ext cx="7707562" cy="4984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ld1\Desktop\FELLOWS - SEP 28 '13\Gr3 NF SBAC - Prob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543" y="4114800"/>
            <a:ext cx="5250657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953000" y="1828800"/>
            <a:ext cx="3352800" cy="2362200"/>
            <a:chOff x="4953000" y="1828800"/>
            <a:chExt cx="3352800" cy="2362200"/>
          </a:xfrm>
        </p:grpSpPr>
        <p:sp>
          <p:nvSpPr>
            <p:cNvPr id="6" name="Rectangle 5"/>
            <p:cNvSpPr/>
            <p:nvPr/>
          </p:nvSpPr>
          <p:spPr>
            <a:xfrm>
              <a:off x="4953000" y="1828800"/>
              <a:ext cx="3352800" cy="15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6553200" y="3352800"/>
              <a:ext cx="76200" cy="838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ime.math.arizona.edu/progressions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Common Core Fraction Progressions &amp; More</a:t>
            </a:r>
            <a:endParaRPr lang="en-US" sz="27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C:\Users\msd2323\2013-14 - NORTH\NETWORK '13 OCT 16\University of Arizo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85" y="2019449"/>
            <a:ext cx="5683315" cy="4381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Users\msd2323\2013-14 - NORTH\NETWORK '13 OCT 16\University of Arizona - Progressions I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240" y="1600200"/>
            <a:ext cx="3952875" cy="5090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4495800"/>
            <a:ext cx="25146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en-US" b="1" dirty="0" smtClean="0"/>
              <a:t>llustrativemathematics.org</a:t>
            </a:r>
            <a:br>
              <a:rPr lang="en-US" b="1" dirty="0" smtClean="0"/>
            </a:br>
            <a:r>
              <a:rPr lang="en-US" sz="27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Fraction Videos, Explanations, Tasks, &amp; More</a:t>
            </a:r>
            <a:endParaRPr lang="en-US" sz="27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msd2323\2013-14 - NORTH\NETWORK '13 OCT 16\Illustrative Mathematics Dot Org - Frac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" y="1600200"/>
            <a:ext cx="6543588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msd2323\Desktop\FELLOWS - SEP 28 '13\same denominator different denomina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0" y="2057401"/>
            <a:ext cx="4775199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2057400" y="3733800"/>
            <a:ext cx="21336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CCSSM Instructional Shifts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3962400" cy="2819400"/>
          </a:xfrm>
        </p:spPr>
        <p:txBody>
          <a:bodyPr anchor="ctr">
            <a:no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Critical areas help us strategically focus our instruction.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Focus</a:t>
            </a:r>
            <a:r>
              <a:rPr lang="en-US" sz="2800" dirty="0" smtClean="0"/>
              <a:t>: Instruction is focused on grade level standards. </a:t>
            </a:r>
            <a:endParaRPr lang="en-US" sz="2800" dirty="0"/>
          </a:p>
        </p:txBody>
      </p:sp>
      <p:pic>
        <p:nvPicPr>
          <p:cNvPr id="13" name="Picture 2" descr="E:\SUMMER INSTITUTE\PAPARAZZI\instructional shifts - 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4241173" cy="3509963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4648200" y="2819400"/>
            <a:ext cx="2590800" cy="2590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117167" y="740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CCSSM Instructional Shifts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3810000" cy="2819400"/>
          </a:xfrm>
        </p:spPr>
        <p:txBody>
          <a:bodyPr anchor="ctr">
            <a:no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Collaboratively analyzing critical areas equips us to make connections between grade level concepts.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Coherence</a:t>
            </a:r>
            <a:r>
              <a:rPr lang="en-US" sz="2800" b="1" dirty="0" smtClean="0"/>
              <a:t>: </a:t>
            </a:r>
            <a:r>
              <a:rPr lang="en-US" sz="2800" dirty="0" smtClean="0"/>
              <a:t>Instruction should be attentive to learning across grades and linking major topics within grades.</a:t>
            </a:r>
            <a:endParaRPr lang="en-US" sz="2800" dirty="0"/>
          </a:p>
        </p:txBody>
      </p:sp>
      <p:pic>
        <p:nvPicPr>
          <p:cNvPr id="10" name="Picture 2" descr="E:\SUMMER INSTITUTE\PAPARAZZI\instructional shifts - 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4241173" cy="35099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298573" y="2819400"/>
            <a:ext cx="2590800" cy="2590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CCSSM Instructional Shifts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4267200" cy="32766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400" b="1" i="1" dirty="0" smtClean="0">
                <a:latin typeface="Calibri" pitchFamily="34" charset="0"/>
              </a:rPr>
              <a:t>Skills without conceptual understanding are meaningless. Conceptual understanding without skills is inefficient.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b="1" i="1" dirty="0" smtClean="0">
                <a:latin typeface="Calibri" pitchFamily="34" charset="0"/>
              </a:rPr>
              <a:t>Without problem solving, skills and conceptual understanding have no utility. </a:t>
            </a:r>
            <a:r>
              <a:rPr lang="en-US" sz="2400" b="1" dirty="0" smtClean="0">
                <a:latin typeface="Calibri" pitchFamily="34" charset="0"/>
              </a:rPr>
              <a:t>- NCTM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Rigor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Instruction should develop conceptual understanding, procedural skill and fluency, and application.</a:t>
            </a:r>
          </a:p>
        </p:txBody>
      </p:sp>
      <p:pic>
        <p:nvPicPr>
          <p:cNvPr id="10" name="Picture 2" descr="E:\SUMMER INSTITUTE\PAPARAZZI\instructional shifts - 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4241173" cy="35099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5486400" y="4191000"/>
            <a:ext cx="2590800" cy="2590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Session Outcome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Begin to collaboratively unpack </a:t>
            </a:r>
            <a:r>
              <a:rPr lang="en-US" sz="4400" dirty="0" smtClean="0"/>
              <a:t>a Common Core critical area</a:t>
            </a:r>
            <a:endParaRPr lang="en-US" sz="4400" i="1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Collaboratively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plan</a:t>
            </a:r>
            <a:r>
              <a:rPr lang="en-US" sz="3600" dirty="0" smtClean="0"/>
              <a:t>,</a:t>
            </a:r>
            <a:r>
              <a:rPr lang="en-US" sz="3600" b="1" dirty="0" smtClean="0">
                <a:solidFill>
                  <a:srgbClr val="FF0000"/>
                </a:solidFill>
              </a:rPr>
              <a:t> deliver</a:t>
            </a:r>
            <a:r>
              <a:rPr lang="en-US" sz="3600" dirty="0" smtClean="0"/>
              <a:t>,</a:t>
            </a:r>
            <a:r>
              <a:rPr lang="en-US" sz="3600" b="1" dirty="0" smtClean="0">
                <a:solidFill>
                  <a:srgbClr val="FF0000"/>
                </a:solidFill>
              </a:rPr>
              <a:t> reflect </a:t>
            </a:r>
            <a:r>
              <a:rPr lang="en-US" sz="3600" dirty="0" smtClean="0"/>
              <a:t>upon, and </a:t>
            </a:r>
            <a:r>
              <a:rPr lang="en-US" sz="3600" b="1" dirty="0" smtClean="0">
                <a:solidFill>
                  <a:srgbClr val="FF0000"/>
                </a:solidFill>
              </a:rPr>
              <a:t>revise </a:t>
            </a:r>
            <a:r>
              <a:rPr lang="en-US" sz="3600" dirty="0" smtClean="0"/>
              <a:t>instruction that differentiates for all learners and includes the Standards for Mathematical Practice: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MP1</a:t>
            </a:r>
            <a:r>
              <a:rPr lang="en-US" sz="3200" dirty="0" smtClean="0"/>
              <a:t> - Make sense of problems and persevere in solving them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MP3</a:t>
            </a:r>
            <a:r>
              <a:rPr lang="en-US" sz="3200" dirty="0" smtClean="0"/>
              <a:t> - Construct viable arguments and critique the reasoning of others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MP4</a:t>
            </a:r>
            <a:r>
              <a:rPr lang="en-US" sz="3200" dirty="0" smtClean="0"/>
              <a:t> - Model with mathematics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Build understanding of the Common Core instructional shifts </a:t>
            </a:r>
            <a:r>
              <a:rPr lang="en-US" sz="3600" b="1" dirty="0" smtClean="0">
                <a:solidFill>
                  <a:srgbClr val="FF0000"/>
                </a:solidFill>
              </a:rPr>
              <a:t>focus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coherence</a:t>
            </a:r>
            <a:r>
              <a:rPr lang="en-US" sz="3600" dirty="0" smtClean="0"/>
              <a:t>, and </a:t>
            </a:r>
            <a:r>
              <a:rPr lang="en-US" sz="3600" b="1" dirty="0" smtClean="0">
                <a:solidFill>
                  <a:srgbClr val="FF0000"/>
                </a:solidFill>
              </a:rPr>
              <a:t>rigor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Integrate </a:t>
            </a:r>
            <a:r>
              <a:rPr lang="en-US" sz="3600" b="1" dirty="0" smtClean="0">
                <a:solidFill>
                  <a:srgbClr val="FF0000"/>
                </a:solidFill>
              </a:rPr>
              <a:t>technology</a:t>
            </a:r>
            <a:r>
              <a:rPr lang="en-US" sz="3600" dirty="0" smtClean="0"/>
              <a:t> in support of teaching and learning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District-Wide </a:t>
            </a:r>
            <a:br>
              <a:rPr lang="en-US" b="1" dirty="0" smtClean="0"/>
            </a:br>
            <a:r>
              <a:rPr lang="en-US" b="1" dirty="0" smtClean="0"/>
              <a:t>2013-14 Math Goals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0"/>
            <a:ext cx="609600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College and Career Readiness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Session Outcome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Begin to collaboratively unpack </a:t>
            </a:r>
            <a:r>
              <a:rPr lang="en-US" sz="4400" dirty="0" smtClean="0"/>
              <a:t>a Common Core critical area</a:t>
            </a:r>
            <a:endParaRPr lang="en-US" sz="4400" i="1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College and Career Readiness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0200" y="2819400"/>
            <a:ext cx="3276600" cy="25908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Common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Core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Mathematics Standards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43200"/>
            <a:ext cx="2819400" cy="990600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Practice</a:t>
            </a:r>
          </a:p>
          <a:p>
            <a:pPr algn="ctr"/>
            <a:r>
              <a:rPr lang="en-US" sz="2400" b="1" dirty="0" smtClean="0"/>
              <a:t>Standards</a:t>
            </a:r>
            <a:endParaRPr 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4495800"/>
            <a:ext cx="2819400" cy="9906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Standards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" y="4343400"/>
            <a:ext cx="3124200" cy="1295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3429000" y="1905000"/>
            <a:ext cx="1600200" cy="4419600"/>
          </a:xfrm>
          <a:prstGeom prst="rightBrace">
            <a:avLst>
              <a:gd name="adj1" fmla="val 8333"/>
              <a:gd name="adj2" fmla="val 5086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Critical Areas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Focus the content standards at each grade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Describe big ideas to build curriculum and guide instruction</a:t>
            </a:r>
            <a:endParaRPr lang="en-US" dirty="0"/>
          </a:p>
        </p:txBody>
      </p:sp>
      <p:pic>
        <p:nvPicPr>
          <p:cNvPr id="1030" name="Picture 6" descr="E:\SUMMER INSTITUTE\SUMMER RESOURCES\CC 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434055" cy="3229593"/>
          </a:xfrm>
          <a:prstGeom prst="rect">
            <a:avLst/>
          </a:prstGeom>
          <a:noFill/>
        </p:spPr>
      </p:pic>
      <p:pic>
        <p:nvPicPr>
          <p:cNvPr id="1027" name="Picture 3" descr="E:\SUMMER INSTITUTE\SUMMER RESOURCES\critical area gr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7350" y="2895600"/>
            <a:ext cx="2331875" cy="3200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E:\SUMMER INSTITUTE\SUMMER RESOURCES\critical area g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625" y="3200400"/>
            <a:ext cx="2339175" cy="314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E:\SUMMER INSTITUTE\SUMMER RESOURCES\critical area gr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505200"/>
            <a:ext cx="2324577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Common Core Geometry</a:t>
            </a:r>
            <a:r>
              <a:rPr lang="en-US" sz="3200" dirty="0" smtClean="0">
                <a:latin typeface="Century Gothic" pitchFamily="34" charset="0"/>
              </a:rPr>
              <a:t/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dirty="0" smtClean="0">
                <a:latin typeface="Century Gothic" pitchFamily="34" charset="0"/>
              </a:rPr>
              <a:t>Fractions</a:t>
            </a:r>
            <a:r>
              <a:rPr lang="en-US" sz="3200" b="1" dirty="0" smtClean="0">
                <a:latin typeface="Century Gothic" pitchFamily="34" charset="0"/>
              </a:rPr>
              <a:t> Foundation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1600200"/>
            <a:ext cx="2743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Grade 1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1600200"/>
            <a:ext cx="2743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Grade 2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22860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Partition shapes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860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Partition shapes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1026" name="Picture 2" descr="C:\Users\ld1\Desktop\FELLOWS - SEP 28 '13\Partitian Shapes - Cir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3124200"/>
            <a:ext cx="1333500" cy="1303867"/>
          </a:xfrm>
          <a:prstGeom prst="rect">
            <a:avLst/>
          </a:prstGeom>
          <a:noFill/>
        </p:spPr>
      </p:pic>
      <p:pic>
        <p:nvPicPr>
          <p:cNvPr id="31" name="Picture 2" descr="C:\Users\ld1\Desktop\FELLOWS - SEP 28 '13\Partitian Shapes - Cir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1333500" cy="1303867"/>
          </a:xfrm>
          <a:prstGeom prst="rect">
            <a:avLst/>
          </a:prstGeom>
          <a:noFill/>
        </p:spPr>
      </p:pic>
      <p:pic>
        <p:nvPicPr>
          <p:cNvPr id="1027" name="Picture 3" descr="C:\Users\ld1\Desktop\FELLOWS - SEP 28 '13\Partitian Shapes - Circle Thi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465233"/>
            <a:ext cx="1333500" cy="1392767"/>
          </a:xfrm>
          <a:prstGeom prst="rect">
            <a:avLst/>
          </a:prstGeom>
          <a:noFill/>
        </p:spPr>
      </p:pic>
      <p:pic>
        <p:nvPicPr>
          <p:cNvPr id="1031" name="Picture 7" descr="C:\Users\ld1\Desktop\FELLOWS - SEP 28 '13\Partition Shap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2000"/>
            <a:ext cx="3404541" cy="838200"/>
          </a:xfrm>
          <a:prstGeom prst="rect">
            <a:avLst/>
          </a:prstGeom>
          <a:noFill/>
        </p:spPr>
      </p:pic>
      <p:pic>
        <p:nvPicPr>
          <p:cNvPr id="32" name="Picture 7" descr="C:\Users\ld1\Desktop\FELLOWS - SEP 28 '13\Partition Shap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24400" y="4572000"/>
            <a:ext cx="3505200" cy="838200"/>
          </a:xfrm>
          <a:prstGeom prst="rect">
            <a:avLst/>
          </a:prstGeom>
          <a:noFill/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676400" y="3276600"/>
          <a:ext cx="1143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324600" y="3276600"/>
          <a:ext cx="1143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Common Core Fractions Progression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838200"/>
            <a:ext cx="2743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Grade 3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838200"/>
            <a:ext cx="2743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Grade 4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838200"/>
            <a:ext cx="2743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Grade 5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5240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The meaning of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42672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Comparing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28956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Equivalent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22098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The number line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28956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Equivalent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00400" y="61722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Decimals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00400" y="42672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Comparing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00400" y="35814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Adding and subtracting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2200" y="35814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Adding and subtracting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72200" y="52578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Multiplication as scaling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200" y="45720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Multiplying and dividing fractions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00400" y="4953000"/>
            <a:ext cx="27432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entury Gothic" pitchFamily="34" charset="0"/>
              </a:rPr>
              <a:t>Mult</a:t>
            </a:r>
            <a:r>
              <a:rPr lang="en-US" sz="2000" b="1" dirty="0" smtClean="0">
                <a:latin typeface="Century Gothic" pitchFamily="34" charset="0"/>
              </a:rPr>
              <a:t>. of a fraction by a whole #</a:t>
            </a: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Critical Area </a:t>
            </a:r>
            <a:r>
              <a:rPr lang="en-US" dirty="0" smtClean="0"/>
              <a:t>Read and Connect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211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Grade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/>
              <a:t>: Form groups of three and letter off </a:t>
            </a:r>
            <a:r>
              <a:rPr lang="en-US" sz="2400" b="1" dirty="0" smtClean="0">
                <a:solidFill>
                  <a:srgbClr val="FF0000"/>
                </a:solidFill>
              </a:rPr>
              <a:t>A-C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Grade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: Form groups of three and letter off </a:t>
            </a:r>
            <a:r>
              <a:rPr lang="en-US" sz="2400" b="1" dirty="0" smtClean="0">
                <a:solidFill>
                  <a:srgbClr val="FF0000"/>
                </a:solidFill>
              </a:rPr>
              <a:t>A-C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Grade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 Form groups of four and letter off </a:t>
            </a:r>
            <a:r>
              <a:rPr lang="en-US" sz="2400" b="1" dirty="0" smtClean="0">
                <a:solidFill>
                  <a:srgbClr val="FF0000"/>
                </a:solidFill>
              </a:rPr>
              <a:t>A-D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Grade 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Form groups of four and letter off </a:t>
            </a:r>
            <a:r>
              <a:rPr lang="en-US" sz="2400" b="1" dirty="0" smtClean="0">
                <a:solidFill>
                  <a:srgbClr val="FF0000"/>
                </a:solidFill>
              </a:rPr>
              <a:t>A-D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Critical Area </a:t>
            </a:r>
            <a:r>
              <a:rPr lang="en-US" b="1" dirty="0" smtClean="0"/>
              <a:t>Read and Connect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/>
              <a:t>Everyone reads individually to first stopping point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A’s summarize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Group generates connections and applications and records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Repeat the pattern with “B,” “C” and “D” summarizing for the remaining sections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9832</TotalTime>
  <Words>1839</Words>
  <Application>Microsoft Macintosh PowerPoint</Application>
  <PresentationFormat>On-screen Show (4:3)</PresentationFormat>
  <Paragraphs>207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Standards for Mathematical Content Critical Areas</vt:lpstr>
      <vt:lpstr>District-Wide  2013-14 Math Goals</vt:lpstr>
      <vt:lpstr>Session Outcome</vt:lpstr>
      <vt:lpstr>College and Career Readiness</vt:lpstr>
      <vt:lpstr>Critical Areas</vt:lpstr>
      <vt:lpstr>Common Core Geometry Fractions Foundation</vt:lpstr>
      <vt:lpstr>Common Core Fractions Progression</vt:lpstr>
      <vt:lpstr>Critical Area Read and Connect</vt:lpstr>
      <vt:lpstr>Critical Area Read and Connect</vt:lpstr>
      <vt:lpstr>Critical Area Read and Connect</vt:lpstr>
      <vt:lpstr>Read and Connect</vt:lpstr>
      <vt:lpstr>ccss.lausd.net Facilitated Professional Development</vt:lpstr>
      <vt:lpstr>smarterbalanced.org Pilot Tests, Sample Items &amp; More</vt:lpstr>
      <vt:lpstr>ime.math.arizona.edu/progressions Common Core Fraction Progressions &amp; More</vt:lpstr>
      <vt:lpstr>illustrativemathematics.org Fraction Videos, Explanations, Tasks, &amp; More</vt:lpstr>
      <vt:lpstr>CCSSM Instructional Shifts</vt:lpstr>
      <vt:lpstr>CCSSM Instructional Shifts</vt:lpstr>
      <vt:lpstr>CCSSM Instructional Shifts</vt:lpstr>
      <vt:lpstr>Session Outcome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lausd_user</dc:creator>
  <cp:lastModifiedBy>Lisa Ward</cp:lastModifiedBy>
  <cp:revision>679</cp:revision>
  <cp:lastPrinted>2013-10-10T21:44:28Z</cp:lastPrinted>
  <dcterms:created xsi:type="dcterms:W3CDTF">2013-10-23T19:10:19Z</dcterms:created>
  <dcterms:modified xsi:type="dcterms:W3CDTF">2014-09-03T16:49:31Z</dcterms:modified>
</cp:coreProperties>
</file>